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87" r:id="rId5"/>
    <p:sldId id="258" r:id="rId6"/>
    <p:sldId id="259" r:id="rId7"/>
    <p:sldId id="283" r:id="rId8"/>
    <p:sldId id="284" r:id="rId9"/>
    <p:sldId id="260" r:id="rId10"/>
    <p:sldId id="261" r:id="rId11"/>
    <p:sldId id="262" r:id="rId12"/>
    <p:sldId id="263" r:id="rId13"/>
    <p:sldId id="265" r:id="rId14"/>
    <p:sldId id="286" r:id="rId15"/>
    <p:sldId id="264" r:id="rId16"/>
    <p:sldId id="266" r:id="rId17"/>
    <p:sldId id="268" r:id="rId18"/>
    <p:sldId id="269" r:id="rId19"/>
    <p:sldId id="291" r:id="rId20"/>
    <p:sldId id="292" r:id="rId21"/>
    <p:sldId id="285" r:id="rId22"/>
    <p:sldId id="270" r:id="rId23"/>
    <p:sldId id="288" r:id="rId24"/>
    <p:sldId id="290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1"/>
    <p:restoredTop sz="96301"/>
  </p:normalViewPr>
  <p:slideViewPr>
    <p:cSldViewPr snapToGrid="0" snapToObjects="1">
      <p:cViewPr varScale="1">
        <p:scale>
          <a:sx n="122" d="100"/>
          <a:sy n="122" d="100"/>
        </p:scale>
        <p:origin x="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Bohlim" userId="179fc9a1-04aa-4547-a9dd-86621a9a4db3" providerId="ADAL" clId="{D8A75031-7165-9C40-926E-05675D2995D5}"/>
    <pc:docChg chg="custSel modSld">
      <pc:chgData name="Stuart Bohlim" userId="179fc9a1-04aa-4547-a9dd-86621a9a4db3" providerId="ADAL" clId="{D8A75031-7165-9C40-926E-05675D2995D5}" dt="2025-03-20T13:12:09.302" v="4" actId="14100"/>
      <pc:docMkLst>
        <pc:docMk/>
      </pc:docMkLst>
      <pc:sldChg chg="addSp delSp modSp mod">
        <pc:chgData name="Stuart Bohlim" userId="179fc9a1-04aa-4547-a9dd-86621a9a4db3" providerId="ADAL" clId="{D8A75031-7165-9C40-926E-05675D2995D5}" dt="2025-03-20T13:12:09.302" v="4" actId="14100"/>
        <pc:sldMkLst>
          <pc:docMk/>
          <pc:sldMk cId="2590022814" sldId="289"/>
        </pc:sldMkLst>
        <pc:picChg chg="del">
          <ac:chgData name="Stuart Bohlim" userId="179fc9a1-04aa-4547-a9dd-86621a9a4db3" providerId="ADAL" clId="{D8A75031-7165-9C40-926E-05675D2995D5}" dt="2025-03-20T13:12:01.113" v="0" actId="478"/>
          <ac:picMkLst>
            <pc:docMk/>
            <pc:sldMk cId="2590022814" sldId="289"/>
            <ac:picMk id="3" creationId="{2BB430B8-B273-4B10-27A1-696EA574B115}"/>
          </ac:picMkLst>
        </pc:picChg>
        <pc:picChg chg="add mod">
          <ac:chgData name="Stuart Bohlim" userId="179fc9a1-04aa-4547-a9dd-86621a9a4db3" providerId="ADAL" clId="{D8A75031-7165-9C40-926E-05675D2995D5}" dt="2025-03-20T13:12:09.302" v="4" actId="14100"/>
          <ac:picMkLst>
            <pc:docMk/>
            <pc:sldMk cId="2590022814" sldId="289"/>
            <ac:picMk id="4" creationId="{C2EB19D2-7D0A-E248-64CC-B27BB9AFBA8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154476823075883"/>
          <c:y val="0.11801790653708868"/>
          <c:w val="0.51900587953598742"/>
          <c:h val="0.7785087628683254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5F-A443-8E2E-7E2A67E7FAF5}"/>
              </c:ext>
            </c:extLst>
          </c:dPt>
          <c:dPt>
            <c:idx val="1"/>
            <c:bubble3D val="0"/>
            <c:explosion val="16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C8-FC45-B924-9032FDC6CF1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5F-A443-8E2E-7E2A67E7FAF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5F-A443-8E2E-7E2A67E7FAF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8-FC45-B924-9032FDC6C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15E08-19A1-D64F-AA92-984032A87A03}" type="datetimeFigureOut">
              <a:rPr lang="en-US" smtClean="0"/>
              <a:t>3/20/25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C961C-918C-A946-A856-3484E297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37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C961C-918C-A946-A856-3484E297C1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 with text&#10;&#10;AI-generated content may be incorrect.">
            <a:extLst>
              <a:ext uri="{FF2B5EF4-FFF2-40B4-BE49-F238E27FC236}">
                <a16:creationId xmlns:a16="http://schemas.microsoft.com/office/drawing/2014/main" id="{DD072530-B388-BA52-B244-160C7AFD61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0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5D002-2749-E545-A981-5AC8C2DB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31843-6006-974B-9BBE-C94822FC6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DE4CA-BE9F-BA49-A07E-25881677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8DB1-5C56-984F-A795-89633684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D657-3D5A-ED4D-8A8F-1ABD87A8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8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E78F7C-6B0F-1440-B26A-5CFB0142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D0166-FC23-194E-BAFA-035CBE8F1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622F-C301-4B48-AC03-E8D1C53F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8800F-4D98-7846-B2F6-B7CB2147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69DF7-3B40-154E-89C6-876F4E13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B00E7B-AC61-B3A9-94B4-7AFA0BCF8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3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on a white background&#10;&#10;AI-generated content may be incorrect.">
            <a:extLst>
              <a:ext uri="{FF2B5EF4-FFF2-40B4-BE49-F238E27FC236}">
                <a16:creationId xmlns:a16="http://schemas.microsoft.com/office/drawing/2014/main" id="{81E31243-60AE-BEA4-7D3A-ACD606E3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1D30-208A-A749-93BC-CFB3F04A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0D05-F8FB-594C-881E-0E9329AF2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CCA25-E63D-614C-904B-5F23E0D6B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B80BC-54B1-0C48-9E24-68F35CCE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84898-A104-514B-9D05-D473BBBD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CFA32-7E8D-754E-B233-51E7BB16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32AC-C202-3949-B05A-BAB537F6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4736D-CA58-354C-802B-5DF26E045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8E500-3FB4-A04D-B58F-2CB302902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33EDD-A9CD-8845-97B5-8C808EAB8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497B6-93E0-524C-A090-1B60A0E2B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3B38E1-8070-4040-8FB9-179E9D81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4A978-0F0A-AB47-BA8E-A7BCE050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4E566-B0C8-CF41-B4B3-A8326E10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1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4F4E-A839-E14A-AE5E-451A86AA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37E0A-6659-C44C-B3FA-D77B1AC17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7589-8525-6B40-96CC-A4DAE6EBB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F1E8C-B344-E945-9760-1EEAB538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9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36251-BB33-E647-9556-909F368E1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C9863A-2ACF-234D-918E-B55AB764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F3111-D561-BA44-99B4-0FBEEE0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DC6B-D622-164B-8263-1C1244D1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308A5-8219-784E-A814-77B1442E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C8EB3-2809-5C4F-BE4A-D8E4A7CD9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E624-83CC-D24B-9BFA-07851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AE024-0B57-C24F-93DD-27FABEF0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860B9-2849-4D4B-93BA-59F5C2E1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B70D5-3FCF-E745-B90F-7FD4A5A1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7B30F-67A4-5D45-AFCE-6AAC19FC0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25756-FEB6-694E-8FC5-03464F0C5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B7B8C-67DF-C842-867C-0BA0FDD8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7CEE9-3742-3849-839C-17A2185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F831-C5B4-EC47-9E70-95B24EFC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1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AEDC6-7463-D64C-9E5D-E1093CDAB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CE894-A1EC-874B-9D3E-FE12216A2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88E84-DC06-3443-98E1-00D76B0DA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9D9E6-C9E9-CA43-9621-AF6BE3125E90}" type="datetimeFigureOut">
              <a:rPr lang="en-US" smtClean="0"/>
              <a:t>3/20/25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DF84D-487A-EC4D-9763-664B51372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33723-C962-EE42-A6B8-DCDD39AA6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0991-B87B-4E4B-A89B-3B5824C9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7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ilanddairy.com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lass of milk&#10;&#10;AI-generated content may be incorrect.">
            <a:extLst>
              <a:ext uri="{FF2B5EF4-FFF2-40B4-BE49-F238E27FC236}">
                <a16:creationId xmlns:a16="http://schemas.microsoft.com/office/drawing/2014/main" id="{38F2814F-C1D3-4932-C245-BE9131610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4B83F-8661-E9F2-CC49-DB6E1E3CCE10}"/>
              </a:ext>
            </a:extLst>
          </p:cNvPr>
          <p:cNvSpPr txBox="1"/>
          <p:nvPr/>
        </p:nvSpPr>
        <p:spPr>
          <a:xfrm>
            <a:off x="5454868" y="439272"/>
            <a:ext cx="6737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kern="0" dirty="0">
                <a:solidFill>
                  <a:schemeClr val="bg1"/>
                </a:solidFill>
                <a:effectLst/>
                <a:latin typeface="Avenir Light" panose="020B0402020203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Alternative Title Slide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latin typeface="Avenir Light" panose="020B0402020203020204" pitchFamily="34" charset="77"/>
                <a:cs typeface="Times New Roman" panose="02020603050405020304" pitchFamily="18" charset="0"/>
              </a:rPr>
              <a:t>Subhead goes here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venir Light" panose="020B0402020203020204" pitchFamily="34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kern="0" dirty="0">
                <a:solidFill>
                  <a:schemeClr val="bg1"/>
                </a:solidFill>
                <a:latin typeface="Avenir Light" panose="020B0402020203020204" pitchFamily="34" charset="77"/>
                <a:cs typeface="Times New Roman" panose="02020603050405020304" pitchFamily="18" charset="0"/>
              </a:rPr>
              <a:t>Date</a:t>
            </a:r>
            <a:endParaRPr lang="en-US" sz="24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3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756AF3BF-76ED-59D7-C90F-DC5C5024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BD58A-4485-A22D-D6BA-8056BCA4E26C}"/>
              </a:ext>
            </a:extLst>
          </p:cNvPr>
          <p:cNvSpPr txBox="1"/>
          <p:nvPr/>
        </p:nvSpPr>
        <p:spPr>
          <a:xfrm>
            <a:off x="5785576" y="398696"/>
            <a:ext cx="50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Partner with Hiland Dairy?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CC47B-481D-BE6C-E9BC-E19CD608D2E7}"/>
              </a:ext>
            </a:extLst>
          </p:cNvPr>
          <p:cNvSpPr txBox="1"/>
          <p:nvPr/>
        </p:nvSpPr>
        <p:spPr>
          <a:xfrm>
            <a:off x="5785576" y="1599025"/>
            <a:ext cx="59301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Fresh, High-Quality Dairy Products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In addition to complying with strict USDA and FDA regulations, Hiland is proud to be a member of Quality </a:t>
            </a:r>
            <a:r>
              <a:rPr lang="en-US" sz="1800" kern="0" dirty="0" err="1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Chekd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ensuring our products meet even higher standards of quality and excellence.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Meeting modern consumer demands with new product lines.</a:t>
            </a:r>
          </a:p>
        </p:txBody>
      </p:sp>
    </p:spTree>
    <p:extLst>
      <p:ext uri="{BB962C8B-B14F-4D97-AF65-F5344CB8AC3E}">
        <p14:creationId xmlns:p14="http://schemas.microsoft.com/office/powerpoint/2010/main" val="43657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chine&#10;&#10;AI-generated content may be incorrect.">
            <a:extLst>
              <a:ext uri="{FF2B5EF4-FFF2-40B4-BE49-F238E27FC236}">
                <a16:creationId xmlns:a16="http://schemas.microsoft.com/office/drawing/2014/main" id="{A12934FF-2422-DD35-3636-35EB80EE1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BD58A-4485-A22D-D6BA-8056BCA4E26C}"/>
              </a:ext>
            </a:extLst>
          </p:cNvPr>
          <p:cNvSpPr txBox="1"/>
          <p:nvPr/>
        </p:nvSpPr>
        <p:spPr>
          <a:xfrm>
            <a:off x="5785576" y="398696"/>
            <a:ext cx="5097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Partner with Hiland Dairy?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CC47B-481D-BE6C-E9BC-E19CD608D2E7}"/>
              </a:ext>
            </a:extLst>
          </p:cNvPr>
          <p:cNvSpPr txBox="1"/>
          <p:nvPr/>
        </p:nvSpPr>
        <p:spPr>
          <a:xfrm>
            <a:off x="5785576" y="1599025"/>
            <a:ext cx="5964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Sustainability Leadership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Supporting 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ESG goals and responsible sourcing.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Reliable Distribution &amp; Support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Ensuring freshness and availability.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&amp; Regional Strength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Strong partnerships across multiple industries.</a:t>
            </a:r>
          </a:p>
        </p:txBody>
      </p:sp>
    </p:spTree>
    <p:extLst>
      <p:ext uri="{BB962C8B-B14F-4D97-AF65-F5344CB8AC3E}">
        <p14:creationId xmlns:p14="http://schemas.microsoft.com/office/powerpoint/2010/main" val="276393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airy products&#10;&#10;AI-generated content may be incorrect.">
            <a:extLst>
              <a:ext uri="{FF2B5EF4-FFF2-40B4-BE49-F238E27FC236}">
                <a16:creationId xmlns:a16="http://schemas.microsoft.com/office/drawing/2014/main" id="{91A7A47B-180E-2C75-23A2-98C4F497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3705E-320B-0E2D-C7E4-2820CF8F6593}"/>
              </a:ext>
            </a:extLst>
          </p:cNvPr>
          <p:cNvSpPr txBox="1"/>
          <p:nvPr/>
        </p:nvSpPr>
        <p:spPr>
          <a:xfrm>
            <a:off x="741643" y="1931740"/>
            <a:ext cx="10708713" cy="238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80"/>
              </a:lnSpc>
            </a:pPr>
            <a:r>
              <a:rPr lang="en-US" sz="4400" kern="0" dirty="0">
                <a:solidFill>
                  <a:srgbClr val="0054A5"/>
                </a:solidFill>
                <a:effectLst/>
                <a:latin typeface="Avenir Light" panose="020B0402020203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Let’s Build a Stronger </a:t>
            </a:r>
          </a:p>
          <a:p>
            <a:pPr algn="ctr">
              <a:lnSpc>
                <a:spcPts val="4580"/>
              </a:lnSpc>
            </a:pPr>
            <a:r>
              <a:rPr lang="en-US" sz="4400" kern="0" dirty="0">
                <a:solidFill>
                  <a:srgbClr val="0054A5"/>
                </a:solidFill>
                <a:effectLst/>
                <a:latin typeface="Avenir Light" panose="020B0402020203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Dairy Partnership!</a:t>
            </a:r>
          </a:p>
          <a:p>
            <a:pPr algn="ctr"/>
            <a:endParaRPr lang="en-US" kern="0" dirty="0">
              <a:solidFill>
                <a:srgbClr val="0054A5"/>
              </a:solidFill>
              <a:latin typeface="Avenir Light" panose="020B0402020203020204" pitchFamily="34" charset="77"/>
              <a:cs typeface="Times New Roman" panose="02020603050405020304" pitchFamily="18" charset="0"/>
            </a:endParaRPr>
          </a:p>
          <a:p>
            <a:pPr algn="ctr"/>
            <a:r>
              <a:rPr lang="en-US" kern="0" dirty="0">
                <a:solidFill>
                  <a:srgbClr val="0054A5"/>
                </a:solidFill>
                <a:latin typeface="Avenir Light" panose="020B0402020203020204" pitchFamily="34" charset="77"/>
                <a:cs typeface="Times New Roman" panose="02020603050405020304" pitchFamily="18" charset="0"/>
              </a:rPr>
              <a:t>Connect with your </a:t>
            </a:r>
            <a:r>
              <a:rPr lang="en-US" kern="0" dirty="0">
                <a:solidFill>
                  <a:srgbClr val="0054A5"/>
                </a:solidFill>
                <a:latin typeface="Avenir Medium" panose="02000503020000020003" pitchFamily="2" charset="0"/>
                <a:cs typeface="Times New Roman" panose="02020603050405020304" pitchFamily="18" charset="0"/>
              </a:rPr>
              <a:t>Hiland Dairy Sales Representative</a:t>
            </a:r>
            <a:r>
              <a:rPr lang="en-US" kern="0" dirty="0">
                <a:solidFill>
                  <a:srgbClr val="0054A5"/>
                </a:solidFill>
                <a:latin typeface="Avenir Light" panose="020B0402020203020204" pitchFamily="34" charset="77"/>
                <a:cs typeface="Times New Roman" panose="02020603050405020304" pitchFamily="18" charset="0"/>
              </a:rPr>
              <a:t> today.</a:t>
            </a:r>
          </a:p>
          <a:p>
            <a:pPr algn="ctr"/>
            <a:r>
              <a:rPr lang="en-US" kern="0" dirty="0">
                <a:solidFill>
                  <a:srgbClr val="0054A5"/>
                </a:solidFill>
                <a:latin typeface="Avenir Light" panose="020B0402020203020204" pitchFamily="34" charset="77"/>
                <a:cs typeface="Times New Roman" panose="02020603050405020304" pitchFamily="18" charset="0"/>
              </a:rPr>
              <a:t>Learn how Hiland Dairy can </a:t>
            </a:r>
            <a:r>
              <a:rPr lang="en-US" kern="0" dirty="0">
                <a:solidFill>
                  <a:srgbClr val="0054A5"/>
                </a:solidFill>
                <a:latin typeface="Avenir Medium" panose="02000503020000020003" pitchFamily="2" charset="0"/>
                <a:cs typeface="Times New Roman" panose="02020603050405020304" pitchFamily="18" charset="0"/>
              </a:rPr>
              <a:t>enhance your business with fresh, innovative products.</a:t>
            </a:r>
          </a:p>
          <a:p>
            <a:pPr algn="ctr"/>
            <a:r>
              <a:rPr lang="en-US" kern="0" dirty="0">
                <a:solidFill>
                  <a:srgbClr val="0054A5"/>
                </a:solidFill>
                <a:latin typeface="Avenir Light" panose="020B0402020203020204" pitchFamily="34" charset="77"/>
                <a:cs typeface="Times New Roman" panose="02020603050405020304" pitchFamily="18" charset="0"/>
              </a:rPr>
              <a:t>Visit </a:t>
            </a:r>
            <a:r>
              <a:rPr lang="en-US" b="1" i="1" kern="0" dirty="0">
                <a:solidFill>
                  <a:srgbClr val="0054A5"/>
                </a:solidFill>
                <a:latin typeface="Avenir Medium Oblique" panose="02000503020000020003" pitchFamily="2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HilandDairy.com</a:t>
            </a:r>
            <a:r>
              <a:rPr lang="en-US" kern="0" dirty="0">
                <a:solidFill>
                  <a:srgbClr val="0054A5"/>
                </a:solidFill>
                <a:latin typeface="Avenir Light" panose="020B0402020203020204" pitchFamily="34" charset="77"/>
                <a:cs typeface="Times New Roman" panose="02020603050405020304" pitchFamily="18" charset="0"/>
              </a:rPr>
              <a:t> for more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3128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w standing in a field&#10;&#10;AI-generated content may be incorrect.">
            <a:extLst>
              <a:ext uri="{FF2B5EF4-FFF2-40B4-BE49-F238E27FC236}">
                <a16:creationId xmlns:a16="http://schemas.microsoft.com/office/drawing/2014/main" id="{247F1704-4AFF-E0E9-0392-CC7CC8BB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drinking milk&#10;&#10;AI-generated content may be incorrect.">
            <a:extLst>
              <a:ext uri="{FF2B5EF4-FFF2-40B4-BE49-F238E27FC236}">
                <a16:creationId xmlns:a16="http://schemas.microsoft.com/office/drawing/2014/main" id="{1A792252-64ED-1981-F7EF-C0768EA74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vest and vest standing in a warehouse&#10;&#10;AI-generated content may be incorrect.">
            <a:extLst>
              <a:ext uri="{FF2B5EF4-FFF2-40B4-BE49-F238E27FC236}">
                <a16:creationId xmlns:a16="http://schemas.microsoft.com/office/drawing/2014/main" id="{C229877B-0B01-40C2-840D-F66F6F690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3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716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6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oves and a blue jacket&#10;&#10;AI-generated content may be incorrect.">
            <a:extLst>
              <a:ext uri="{FF2B5EF4-FFF2-40B4-BE49-F238E27FC236}">
                <a16:creationId xmlns:a16="http://schemas.microsoft.com/office/drawing/2014/main" id="{0CD35C87-7913-E1E2-9535-39A1BA93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6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ity&#10;&#10;AI-generated content may be incorrect.">
            <a:extLst>
              <a:ext uri="{FF2B5EF4-FFF2-40B4-BE49-F238E27FC236}">
                <a16:creationId xmlns:a16="http://schemas.microsoft.com/office/drawing/2014/main" id="{4593A6B9-3398-78F0-DFFF-4545554A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E8CF6B-8F06-9554-0ECC-33BB6AE0B96F}"/>
              </a:ext>
            </a:extLst>
          </p:cNvPr>
          <p:cNvSpPr txBox="1"/>
          <p:nvPr/>
        </p:nvSpPr>
        <p:spPr>
          <a:xfrm>
            <a:off x="695011" y="765093"/>
            <a:ext cx="10801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Dairy Is Essential for Communities &amp; Retailers</a:t>
            </a:r>
            <a:r>
              <a:rPr lang="en-US" sz="3600" dirty="0">
                <a:solidFill>
                  <a:srgbClr val="0054A5"/>
                </a:solidFill>
                <a:effectLst/>
                <a:latin typeface="Avenir Medium" panose="02000503020000020003" pitchFamily="2" charset="0"/>
              </a:rPr>
              <a:t> 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6EDB-8A19-C244-87AF-97D20E6405B8}"/>
              </a:ext>
            </a:extLst>
          </p:cNvPr>
          <p:cNvSpPr txBox="1"/>
          <p:nvPr/>
        </p:nvSpPr>
        <p:spPr>
          <a:xfrm>
            <a:off x="1195753" y="1339955"/>
            <a:ext cx="10028255" cy="125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ts val="3060"/>
              </a:lnSpc>
              <a:buSzPts val="1000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Dairy is a high-frequency purchase that 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drives repeat visits and customer loyalty.</a:t>
            </a:r>
            <a:endParaRPr lang="en-US" sz="1800" b="1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ts val="3060"/>
              </a:lnSpc>
              <a:buSzPts val="1000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Consumers actively seek 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fresh, high-quality, and innovative dairy products.</a:t>
            </a:r>
            <a:endParaRPr lang="en-US" sz="1800" b="1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ts val="3060"/>
              </a:lnSpc>
              <a:buSzPts val="1000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Hiland Dairy delivers locally made, naturally delicious options that align with today’s trends.</a:t>
            </a:r>
            <a:endParaRPr lang="en-US" sz="1800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40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erson and child sitting at a table with a glass of milk&#10;&#10;AI-generated content may be incorrect.">
            <a:extLst>
              <a:ext uri="{FF2B5EF4-FFF2-40B4-BE49-F238E27FC236}">
                <a16:creationId xmlns:a16="http://schemas.microsoft.com/office/drawing/2014/main" id="{C23C0370-84FA-0335-3AF1-EF9217A5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63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amily cooking together&#10;&#10;AI-generated content may be incorrect.">
            <a:extLst>
              <a:ext uri="{FF2B5EF4-FFF2-40B4-BE49-F238E27FC236}">
                <a16:creationId xmlns:a16="http://schemas.microsoft.com/office/drawing/2014/main" id="{837B90DB-A393-1846-4A29-92B3F8B5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pastries and strawberries&#10;&#10;AI-generated content may be incorrect.">
            <a:extLst>
              <a:ext uri="{FF2B5EF4-FFF2-40B4-BE49-F238E27FC236}">
                <a16:creationId xmlns:a16="http://schemas.microsoft.com/office/drawing/2014/main" id="{C2EB19D2-7D0A-E248-64CC-B27BB9AFB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2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texas&#10;&#10;AI-generated content may be incorrect.">
            <a:extLst>
              <a:ext uri="{FF2B5EF4-FFF2-40B4-BE49-F238E27FC236}">
                <a16:creationId xmlns:a16="http://schemas.microsoft.com/office/drawing/2014/main" id="{71F6178A-8983-12BC-1F3C-3489CC265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3C044A-E6E7-7E2E-14C8-006D52F4AE2A}"/>
              </a:ext>
            </a:extLst>
          </p:cNvPr>
          <p:cNvSpPr txBox="1"/>
          <p:nvPr/>
        </p:nvSpPr>
        <p:spPr>
          <a:xfrm>
            <a:off x="574431" y="418794"/>
            <a:ext cx="4037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Being better than we have to be, since 1938.</a:t>
            </a:r>
            <a:r>
              <a:rPr lang="en-US" sz="3600" dirty="0">
                <a:solidFill>
                  <a:srgbClr val="0054A5"/>
                </a:solidFill>
                <a:effectLst/>
                <a:latin typeface="Avenir Medium" panose="02000503020000020003" pitchFamily="2" charset="0"/>
              </a:rPr>
              <a:t> 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1A875-C98C-06A5-AC21-11A073F94FA5}"/>
              </a:ext>
            </a:extLst>
          </p:cNvPr>
          <p:cNvSpPr txBox="1"/>
          <p:nvPr/>
        </p:nvSpPr>
        <p:spPr>
          <a:xfrm>
            <a:off x="574431" y="2130248"/>
            <a:ext cx="3475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 indent="-160020">
              <a:buSzPct val="100000"/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Hiland Dairy ensures </a:t>
            </a:r>
            <a:r>
              <a:rPr lang="en-US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trusted quality and innovation.</a:t>
            </a:r>
            <a:endParaRPr lang="en-US" b="1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" indent="-160020">
              <a:buSzPct val="100000"/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 across multiple states with </a:t>
            </a:r>
            <a:r>
              <a:rPr lang="en-US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processing plants and 63 distribution centers.</a:t>
            </a:r>
            <a:endParaRPr lang="en-US" b="1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0020" indent="-160020">
              <a:buSzPct val="100000"/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4,000+ employees </a:t>
            </a:r>
            <a:r>
              <a:rPr lang="en-US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dedicated to freshness, sustainability, and customer satisfaction.</a:t>
            </a:r>
            <a:endParaRPr lang="en-US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7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airy products&#10;&#10;AI-generated content may be incorrect.">
            <a:extLst>
              <a:ext uri="{FF2B5EF4-FFF2-40B4-BE49-F238E27FC236}">
                <a16:creationId xmlns:a16="http://schemas.microsoft.com/office/drawing/2014/main" id="{95F453A1-FC99-0D79-F653-8E1538D9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E9632-3AD8-58E7-F3E9-12718A27699C}"/>
              </a:ext>
            </a:extLst>
          </p:cNvPr>
          <p:cNvSpPr txBox="1"/>
          <p:nvPr/>
        </p:nvSpPr>
        <p:spPr>
          <a:xfrm>
            <a:off x="997717" y="695876"/>
            <a:ext cx="1019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Expanding Choices to Meet Consumer Demand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48285-EB59-3D84-0325-8AFE80EF2E6A}"/>
              </a:ext>
            </a:extLst>
          </p:cNvPr>
          <p:cNvSpPr txBox="1"/>
          <p:nvPr/>
        </p:nvSpPr>
        <p:spPr>
          <a:xfrm>
            <a:off x="5086140" y="1461865"/>
            <a:ext cx="66201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 err="1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ProPack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Snack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High-protein cottage cheese in convenient, on-the-go packaging.</a:t>
            </a:r>
            <a:endParaRPr lang="en-US" sz="1800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Yogurt Packaging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Designed for freshness and sustainability.</a:t>
            </a:r>
            <a:endParaRPr lang="en-US" sz="1800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Lactose-Free Cottage Cheese &amp; Sour Cream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Meeting dietary needs with great taste.</a:t>
            </a:r>
            <a:endParaRPr lang="en-US" sz="1800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Fresh Milk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Locally sourced, high-quality milk with a strong distribution network.</a:t>
            </a:r>
            <a:endParaRPr lang="en-US" sz="1800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Eco-Friendly Packaging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In-Mold Label (IML) technology extends shelf life and reduces waste.</a:t>
            </a:r>
            <a:endParaRPr lang="en-US" sz="1800" kern="100" dirty="0">
              <a:effectLst/>
              <a:latin typeface="Avenir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2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background&#10;&#10;AI-generated content may be incorrect.">
            <a:extLst>
              <a:ext uri="{FF2B5EF4-FFF2-40B4-BE49-F238E27FC236}">
                <a16:creationId xmlns:a16="http://schemas.microsoft.com/office/drawing/2014/main" id="{8F3C62A7-0283-7CE5-F566-F9CDB3387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B6013-A48E-96C8-C3EB-ACEB9F4C1A82}"/>
              </a:ext>
            </a:extLst>
          </p:cNvPr>
          <p:cNvSpPr txBox="1"/>
          <p:nvPr/>
        </p:nvSpPr>
        <p:spPr>
          <a:xfrm>
            <a:off x="5691931" y="398696"/>
            <a:ext cx="579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Sustainable Practices That Support a Stronger Future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3125C-00D1-F39E-74C5-80320274CD3A}"/>
              </a:ext>
            </a:extLst>
          </p:cNvPr>
          <p:cNvSpPr txBox="1"/>
          <p:nvPr/>
        </p:nvSpPr>
        <p:spPr>
          <a:xfrm>
            <a:off x="5691930" y="1719605"/>
            <a:ext cx="6620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Energy-Efficient Operations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LED lighting, recycling programs, and water conservation.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Eco-Friendly Packaging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Reducing waste through IML technology.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Dairy Sourcing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Minimizes the impact of transportation while supporting local farmers.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Industry Leadership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Committed to the U.S. Dairy Stewardship Commitment.</a:t>
            </a:r>
          </a:p>
        </p:txBody>
      </p:sp>
    </p:spTree>
    <p:extLst>
      <p:ext uri="{BB962C8B-B14F-4D97-AF65-F5344CB8AC3E}">
        <p14:creationId xmlns:p14="http://schemas.microsoft.com/office/powerpoint/2010/main" val="286857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A44ACC5-735E-181F-B37A-60EC735FC6A7}"/>
              </a:ext>
            </a:extLst>
          </p:cNvPr>
          <p:cNvSpPr>
            <a:spLocks/>
          </p:cNvSpPr>
          <p:nvPr/>
        </p:nvSpPr>
        <p:spPr>
          <a:xfrm>
            <a:off x="-2412208" y="-1276285"/>
            <a:ext cx="8503920" cy="850392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52" t="10733" r="-12658" b="293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556FC-4037-4DBE-F7DD-0F4EC6C58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0695" y="-2329938"/>
            <a:ext cx="9715972" cy="9715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DD7F0E-30C9-5D5C-6E54-A9D93016941C}"/>
              </a:ext>
            </a:extLst>
          </p:cNvPr>
          <p:cNvSpPr txBox="1"/>
          <p:nvPr/>
        </p:nvSpPr>
        <p:spPr>
          <a:xfrm>
            <a:off x="6518842" y="398697"/>
            <a:ext cx="5599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Strengthening Our Presence with State-of-the-Art Facilities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E0D2E-C9A3-7AAD-5235-4992A35E44C6}"/>
              </a:ext>
            </a:extLst>
          </p:cNvPr>
          <p:cNvSpPr txBox="1"/>
          <p:nvPr/>
        </p:nvSpPr>
        <p:spPr>
          <a:xfrm>
            <a:off x="6518842" y="2153023"/>
            <a:ext cx="5522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Dallas Plant Expansion </a:t>
            </a:r>
            <a:r>
              <a:rPr lang="en-US" sz="16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Investment in new production equipment, packaging solutions, and logistics.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Tyler Facility Expansion </a:t>
            </a:r>
            <a:r>
              <a:rPr lang="en-US" sz="16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90,000-square-foot facility upgrade including new processing and lab space.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Conroe Plant Enhancements </a:t>
            </a:r>
            <a:r>
              <a:rPr lang="en-US" sz="16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New 50,000-gallon silo, receiving bay remodel, and improved cooling systems.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Greater Efficiency &amp; Reliability </a:t>
            </a:r>
            <a:r>
              <a:rPr lang="en-US" sz="16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Enhancing product quality, freshness, and supply chain speed.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endParaRPr lang="en-US" sz="1600" kern="0" dirty="0">
              <a:effectLst/>
              <a:latin typeface="Avenir" panose="02000503020000020003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oves and a blue jacket&#10;&#10;AI-generated content may be incorrect.">
            <a:extLst>
              <a:ext uri="{FF2B5EF4-FFF2-40B4-BE49-F238E27FC236}">
                <a16:creationId xmlns:a16="http://schemas.microsoft.com/office/drawing/2014/main" id="{5B5B2E94-9FAA-085B-D991-04381B91B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834" cy="6865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2EBB4-6B12-80C4-91C9-B7F484B52C20}"/>
              </a:ext>
            </a:extLst>
          </p:cNvPr>
          <p:cNvSpPr txBox="1"/>
          <p:nvPr/>
        </p:nvSpPr>
        <p:spPr>
          <a:xfrm>
            <a:off x="5102183" y="4517100"/>
            <a:ext cx="662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 dirty="0">
                <a:solidFill>
                  <a:schemeClr val="bg1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 Are the Heart of Our Success</a:t>
            </a:r>
            <a:endParaRPr lang="en-US" sz="28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AF0A6-8FE8-7C6B-CB2D-80F19067A7CA}"/>
              </a:ext>
            </a:extLst>
          </p:cNvPr>
          <p:cNvSpPr txBox="1"/>
          <p:nvPr/>
        </p:nvSpPr>
        <p:spPr>
          <a:xfrm>
            <a:off x="5102182" y="5040320"/>
            <a:ext cx="6890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4,000+ employees </a:t>
            </a:r>
            <a:r>
              <a:rPr lang="en-US" sz="1600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across multiple locations, reflecting </a:t>
            </a:r>
            <a:r>
              <a:rPr lang="en-US" sz="1600" b="1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diversity.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Hiland Dairy invests in </a:t>
            </a:r>
            <a:r>
              <a:rPr lang="en-US" sz="1600" b="1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employee training, safety, and well-being.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Supporting Local Communities </a:t>
            </a:r>
            <a:r>
              <a:rPr lang="en-US" sz="1600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School nutrition programs, food donations, and educational initiatives.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600" b="1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Partnerships That Make a Difference </a:t>
            </a:r>
            <a:r>
              <a:rPr lang="en-US" sz="1600" kern="0" dirty="0">
                <a:solidFill>
                  <a:schemeClr val="bg1"/>
                </a:solidFill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Collaborating with schools, healthcare providers, and retailers.</a:t>
            </a:r>
            <a:endParaRPr lang="en-US" sz="1600" kern="0" dirty="0">
              <a:effectLst/>
              <a:latin typeface="Avenir" panose="02000503020000020003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9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6CAF28-9BBD-9ED5-50AB-3698FD8F9C62}"/>
              </a:ext>
            </a:extLst>
          </p:cNvPr>
          <p:cNvSpPr txBox="1"/>
          <p:nvPr/>
        </p:nvSpPr>
        <p:spPr>
          <a:xfrm>
            <a:off x="5086141" y="398696"/>
            <a:ext cx="579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Dairy Market Trends for [Local Market Name]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45786-3BE3-A5EE-0BB7-D05630F55F1E}"/>
              </a:ext>
            </a:extLst>
          </p:cNvPr>
          <p:cNvSpPr txBox="1"/>
          <p:nvPr/>
        </p:nvSpPr>
        <p:spPr>
          <a:xfrm>
            <a:off x="5086141" y="1599025"/>
            <a:ext cx="6698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Dairy product sales trends for [specific city or state].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Growth in 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consumer demand for lactose-free, high-protein, and organic dairy.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Competitive landscape and opportunities for 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growth.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Hiland’s 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 in meeting local demand </a:t>
            </a: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fresh, high-quality dairy.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47BDD41-0836-FAC9-77EA-322F4503FB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274917"/>
              </p:ext>
            </p:extLst>
          </p:nvPr>
        </p:nvGraphicFramePr>
        <p:xfrm>
          <a:off x="-586073" y="660766"/>
          <a:ext cx="6897313" cy="459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90A481-D7EF-51EB-D6AE-9DAD84409A18}"/>
              </a:ext>
            </a:extLst>
          </p:cNvPr>
          <p:cNvSpPr txBox="1"/>
          <p:nvPr/>
        </p:nvSpPr>
        <p:spPr>
          <a:xfrm>
            <a:off x="2298968" y="2868329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FPO Chart</a:t>
            </a:r>
          </a:p>
        </p:txBody>
      </p:sp>
    </p:spTree>
    <p:extLst>
      <p:ext uri="{BB962C8B-B14F-4D97-AF65-F5344CB8AC3E}">
        <p14:creationId xmlns:p14="http://schemas.microsoft.com/office/powerpoint/2010/main" val="284656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D17B96-FD05-BC2D-579A-8F0EC52A8BCD}"/>
              </a:ext>
            </a:extLst>
          </p:cNvPr>
          <p:cNvSpPr txBox="1"/>
          <p:nvPr/>
        </p:nvSpPr>
        <p:spPr>
          <a:xfrm>
            <a:off x="5086141" y="398696"/>
            <a:ext cx="579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0" dirty="0">
                <a:solidFill>
                  <a:srgbClr val="0054A5"/>
                </a:solidFill>
                <a:effectLst/>
                <a:latin typeface="Avenir Medium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Delivering Dairy Success for [Customer Name]</a:t>
            </a:r>
            <a:endParaRPr lang="en-US" sz="3600" dirty="0">
              <a:solidFill>
                <a:srgbClr val="0054A5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FDCAA-8657-26AE-B397-2DA21577089C}"/>
              </a:ext>
            </a:extLst>
          </p:cNvPr>
          <p:cNvSpPr txBox="1"/>
          <p:nvPr/>
        </p:nvSpPr>
        <p:spPr>
          <a:xfrm>
            <a:off x="5086141" y="1599025"/>
            <a:ext cx="640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 study showcasing </a:t>
            </a:r>
            <a:r>
              <a:rPr lang="en-US" sz="1800" b="1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Hiland Dairy supports customer success.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from implementing Hiland’s dairy solutions (sales growth, efficiency, etc.).</a:t>
            </a:r>
          </a:p>
          <a:p>
            <a:pPr marL="251460" marR="0" lvl="0" indent="-251460">
              <a:buSzPct val="10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Avenir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Customer testimonials or partnership highlights.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2018F2-DC30-7CD0-4C26-0C3A1226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10" y="1189816"/>
            <a:ext cx="4240531" cy="2148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E1691-EFFE-DAC7-5556-9D6320F3A9BC}"/>
              </a:ext>
            </a:extLst>
          </p:cNvPr>
          <p:cNvSpPr txBox="1"/>
          <p:nvPr/>
        </p:nvSpPr>
        <p:spPr>
          <a:xfrm>
            <a:off x="784051" y="1543718"/>
            <a:ext cx="3120390" cy="144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800" i="1" kern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Quote from a satisfied customer + relevant business results.</a:t>
            </a:r>
            <a:r>
              <a:rPr lang="en-US" sz="2800" i="1" dirty="0">
                <a:solidFill>
                  <a:schemeClr val="bg1"/>
                </a:solidFill>
                <a:effectLst/>
              </a:rPr>
              <a:t> 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4B49F-F7D9-2FF8-6D9F-63127B571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" y="3600958"/>
            <a:ext cx="4640580" cy="2148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BF3484-70A6-134A-5AE5-ACA72A88F916}"/>
              </a:ext>
            </a:extLst>
          </p:cNvPr>
          <p:cNvSpPr txBox="1"/>
          <p:nvPr/>
        </p:nvSpPr>
        <p:spPr>
          <a:xfrm>
            <a:off x="2219715" y="3951082"/>
            <a:ext cx="3120390" cy="144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800" i="1" kern="0" dirty="0">
                <a:solidFill>
                  <a:srgbClr val="0054A5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Quote from a satisfied customer + relevant business results.</a:t>
            </a:r>
            <a:r>
              <a:rPr lang="en-US" sz="2800" i="1" dirty="0">
                <a:solidFill>
                  <a:srgbClr val="0054A5"/>
                </a:solidFill>
                <a:effectLst/>
              </a:rPr>
              <a:t> </a:t>
            </a:r>
            <a:endParaRPr lang="en-US" sz="2800" i="1" dirty="0">
              <a:solidFill>
                <a:srgbClr val="0054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56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d56b07-ef4e-4f9f-884c-8ca2fe87b766">
      <Terms xmlns="http://schemas.microsoft.com/office/infopath/2007/PartnerControls"/>
    </lcf76f155ced4ddcb4097134ff3c332f>
    <TaxCatchAll xmlns="9403c725-d3ef-49bf-88cf-2a1a184454e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11476B4E556647912489A735B5BC74" ma:contentTypeVersion="19" ma:contentTypeDescription="Create a new document." ma:contentTypeScope="" ma:versionID="90915109d1935ec7daec30477e63f1a9">
  <xsd:schema xmlns:xsd="http://www.w3.org/2001/XMLSchema" xmlns:xs="http://www.w3.org/2001/XMLSchema" xmlns:p="http://schemas.microsoft.com/office/2006/metadata/properties" xmlns:ns2="16d56b07-ef4e-4f9f-884c-8ca2fe87b766" xmlns:ns3="9403c725-d3ef-49bf-88cf-2a1a184454e6" targetNamespace="http://schemas.microsoft.com/office/2006/metadata/properties" ma:root="true" ma:fieldsID="55f5beaf4e17b771b427cebce97b93a7" ns2:_="" ns3:_="">
    <xsd:import namespace="16d56b07-ef4e-4f9f-884c-8ca2fe87b766"/>
    <xsd:import namespace="9403c725-d3ef-49bf-88cf-2a1a184454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6b07-ef4e-4f9f-884c-8ca2fe87b7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66809c-e519-493e-b129-b595b2f5bc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3c725-d3ef-49bf-88cf-2a1a184454e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a097f0-3387-4531-9a89-2be52363568d}" ma:internalName="TaxCatchAll" ma:showField="CatchAllData" ma:web="9403c725-d3ef-49bf-88cf-2a1a184454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9F1CE4-F911-4043-B5B9-49CD408895A2}">
  <ds:schemaRefs>
    <ds:schemaRef ds:uri="16d56b07-ef4e-4f9f-884c-8ca2fe87b766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403c725-d3ef-49bf-88cf-2a1a184454e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19E019-EDEE-4DA4-B01C-9D9A0EEEB4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d56b07-ef4e-4f9f-884c-8ca2fe87b766"/>
    <ds:schemaRef ds:uri="9403c725-d3ef-49bf-88cf-2a1a184454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955998-6B30-40AF-9319-2E2A0207CC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606</Words>
  <Application>Microsoft Macintosh PowerPoint</Application>
  <PresentationFormat>Widescreen</PresentationFormat>
  <Paragraphs>60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Arial</vt:lpstr>
      <vt:lpstr>Avenir</vt:lpstr>
      <vt:lpstr>Avenir Light</vt:lpstr>
      <vt:lpstr>Avenir Medium</vt:lpstr>
      <vt:lpstr>Avenir Medium Oblique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Bohlim</dc:creator>
  <cp:lastModifiedBy>Stuart Bohlim</cp:lastModifiedBy>
  <cp:revision>16</cp:revision>
  <dcterms:created xsi:type="dcterms:W3CDTF">2021-02-26T22:33:58Z</dcterms:created>
  <dcterms:modified xsi:type="dcterms:W3CDTF">2025-03-20T13:12:12Z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0x010100AF11476B4E556647912489A735B5BC74</vt:lpwstr>
  </property>
  <property fmtid="{D5CDD505-2E9C-101B-9397-08002B2CF9AE}" pid="3" name="MediaServiceImageTags">
    <vt:lpwstr/>
  </property>
</Properties>
</file>